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61"/>
  </p:notesMasterIdLst>
  <p:sldIdLst>
    <p:sldId id="256" r:id="rId2"/>
    <p:sldId id="360" r:id="rId3"/>
    <p:sldId id="521" r:id="rId4"/>
    <p:sldId id="522" r:id="rId5"/>
    <p:sldId id="548" r:id="rId6"/>
    <p:sldId id="549" r:id="rId7"/>
    <p:sldId id="550" r:id="rId8"/>
    <p:sldId id="551" r:id="rId9"/>
    <p:sldId id="552" r:id="rId10"/>
    <p:sldId id="561" r:id="rId11"/>
    <p:sldId id="563" r:id="rId12"/>
    <p:sldId id="564" r:id="rId13"/>
    <p:sldId id="562" r:id="rId14"/>
    <p:sldId id="565" r:id="rId15"/>
    <p:sldId id="523" r:id="rId16"/>
    <p:sldId id="553" r:id="rId17"/>
    <p:sldId id="554" r:id="rId18"/>
    <p:sldId id="555" r:id="rId19"/>
    <p:sldId id="556" r:id="rId20"/>
    <p:sldId id="557" r:id="rId21"/>
    <p:sldId id="575" r:id="rId22"/>
    <p:sldId id="576" r:id="rId23"/>
    <p:sldId id="577" r:id="rId24"/>
    <p:sldId id="578" r:id="rId25"/>
    <p:sldId id="580" r:id="rId26"/>
    <p:sldId id="558" r:id="rId27"/>
    <p:sldId id="559" r:id="rId28"/>
    <p:sldId id="566" r:id="rId29"/>
    <p:sldId id="567" r:id="rId30"/>
    <p:sldId id="568" r:id="rId31"/>
    <p:sldId id="569" r:id="rId32"/>
    <p:sldId id="560" r:id="rId33"/>
    <p:sldId id="570" r:id="rId34"/>
    <p:sldId id="581" r:id="rId35"/>
    <p:sldId id="571" r:id="rId36"/>
    <p:sldId id="583" r:id="rId37"/>
    <p:sldId id="584" r:id="rId38"/>
    <p:sldId id="585" r:id="rId39"/>
    <p:sldId id="586" r:id="rId40"/>
    <p:sldId id="587" r:id="rId41"/>
    <p:sldId id="588" r:id="rId42"/>
    <p:sldId id="589" r:id="rId43"/>
    <p:sldId id="590" r:id="rId44"/>
    <p:sldId id="394" r:id="rId45"/>
    <p:sldId id="582" r:id="rId46"/>
    <p:sldId id="594" r:id="rId47"/>
    <p:sldId id="595" r:id="rId48"/>
    <p:sldId id="596" r:id="rId49"/>
    <p:sldId id="597" r:id="rId50"/>
    <p:sldId id="599" r:id="rId51"/>
    <p:sldId id="600" r:id="rId52"/>
    <p:sldId id="598" r:id="rId53"/>
    <p:sldId id="546" r:id="rId54"/>
    <p:sldId id="547" r:id="rId55"/>
    <p:sldId id="591" r:id="rId56"/>
    <p:sldId id="601" r:id="rId57"/>
    <p:sldId id="602" r:id="rId58"/>
    <p:sldId id="603" r:id="rId59"/>
    <p:sldId id="592" r:id="rId6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</p:showPr>
  <p:clrMru>
    <a:srgbClr val="FFCC66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758" autoAdjust="0"/>
    <p:restoredTop sz="99623" autoAdjust="0"/>
  </p:normalViewPr>
  <p:slideViewPr>
    <p:cSldViewPr>
      <p:cViewPr>
        <p:scale>
          <a:sx n="100" d="100"/>
          <a:sy n="100" d="100"/>
        </p:scale>
        <p:origin x="-708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26F3B-121A-4655-A8C4-566475C51BC4}" type="datetimeFigureOut">
              <a:rPr lang="ru-RU" smtClean="0"/>
              <a:pPr/>
              <a:t>27.02.2020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ED5E7-B7A9-483A-97B9-38AF8672171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D5E7-B7A9-483A-97B9-38AF86721714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23658C-F6DA-412E-9357-E9C25EE783FA}" type="datetime1">
              <a:rPr lang="ru-RU" smtClean="0"/>
              <a:pPr/>
              <a:t>27.02.2020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1" y="0"/>
            <a:chExt cx="5763" cy="4316"/>
          </a:xfrm>
        </p:grpSpPr>
        <p:sp>
          <p:nvSpPr>
            <p:cNvPr id="95235" name="Freeform 3"/>
            <p:cNvSpPr>
              <a:spLocks/>
            </p:cNvSpPr>
            <p:nvPr/>
          </p:nvSpPr>
          <p:spPr bwMode="hidden">
            <a:xfrm>
              <a:off x="5045" y="2626"/>
              <a:ext cx="719" cy="1690"/>
            </a:xfrm>
            <a:custGeom>
              <a:avLst/>
              <a:gdLst/>
              <a:ahLst/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6" name="Freeform 4"/>
            <p:cNvSpPr>
              <a:spLocks/>
            </p:cNvSpPr>
            <p:nvPr/>
          </p:nvSpPr>
          <p:spPr bwMode="hidden">
            <a:xfrm>
              <a:off x="5386" y="3794"/>
              <a:ext cx="378" cy="52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37" name="Freeform 5"/>
            <p:cNvSpPr>
              <a:spLocks/>
            </p:cNvSpPr>
            <p:nvPr/>
          </p:nvSpPr>
          <p:spPr bwMode="hidden">
            <a:xfrm>
              <a:off x="5680" y="4214"/>
              <a:ext cx="84" cy="10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95239" name="Freeform 7"/>
              <p:cNvSpPr>
                <a:spLocks/>
              </p:cNvSpPr>
              <p:nvPr userDrawn="1"/>
            </p:nvSpPr>
            <p:spPr bwMode="hidden">
              <a:xfrm>
                <a:off x="2789" y="0"/>
                <a:ext cx="72" cy="43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0" name="Freeform 8"/>
              <p:cNvSpPr>
                <a:spLocks/>
              </p:cNvSpPr>
              <p:nvPr userDrawn="1"/>
            </p:nvSpPr>
            <p:spPr bwMode="hidden">
              <a:xfrm>
                <a:off x="3089" y="0"/>
                <a:ext cx="174" cy="431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1" name="Freeform 9"/>
              <p:cNvSpPr>
                <a:spLocks/>
              </p:cNvSpPr>
              <p:nvPr userDrawn="1"/>
            </p:nvSpPr>
            <p:spPr bwMode="hidden">
              <a:xfrm>
                <a:off x="3358" y="0"/>
                <a:ext cx="337" cy="4316"/>
              </a:xfrm>
              <a:custGeom>
                <a:avLst/>
                <a:gdLst/>
                <a:ahLst/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2" name="Freeform 10"/>
              <p:cNvSpPr>
                <a:spLocks/>
              </p:cNvSpPr>
              <p:nvPr userDrawn="1"/>
            </p:nvSpPr>
            <p:spPr bwMode="hidden">
              <a:xfrm>
                <a:off x="3676" y="0"/>
                <a:ext cx="427" cy="4316"/>
              </a:xfrm>
              <a:custGeom>
                <a:avLst/>
                <a:gdLst/>
                <a:ahLst/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3" name="Freeform 11"/>
              <p:cNvSpPr>
                <a:spLocks/>
              </p:cNvSpPr>
              <p:nvPr userDrawn="1"/>
            </p:nvSpPr>
            <p:spPr bwMode="hidden">
              <a:xfrm>
                <a:off x="3946" y="0"/>
                <a:ext cx="558" cy="4316"/>
              </a:xfrm>
              <a:custGeom>
                <a:avLst/>
                <a:gdLst/>
                <a:ahLst/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4" name="Freeform 12"/>
              <p:cNvSpPr>
                <a:spLocks/>
              </p:cNvSpPr>
              <p:nvPr userDrawn="1"/>
            </p:nvSpPr>
            <p:spPr bwMode="hidden">
              <a:xfrm>
                <a:off x="4246" y="0"/>
                <a:ext cx="690" cy="4316"/>
              </a:xfrm>
              <a:custGeom>
                <a:avLst/>
                <a:gdLst/>
                <a:ahLst/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5" name="Freeform 13"/>
              <p:cNvSpPr>
                <a:spLocks/>
              </p:cNvSpPr>
              <p:nvPr userDrawn="1"/>
            </p:nvSpPr>
            <p:spPr bwMode="hidden">
              <a:xfrm>
                <a:off x="4522" y="0"/>
                <a:ext cx="864" cy="4316"/>
              </a:xfrm>
              <a:custGeom>
                <a:avLst/>
                <a:gdLst/>
                <a:ahLst/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6" name="Freeform 14"/>
              <p:cNvSpPr>
                <a:spLocks/>
              </p:cNvSpPr>
              <p:nvPr userDrawn="1"/>
            </p:nvSpPr>
            <p:spPr bwMode="hidden">
              <a:xfrm>
                <a:off x="2399" y="0"/>
                <a:ext cx="150" cy="4316"/>
              </a:xfrm>
              <a:custGeom>
                <a:avLst/>
                <a:gdLst/>
                <a:ahLst/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7" name="Freeform 15"/>
              <p:cNvSpPr>
                <a:spLocks/>
              </p:cNvSpPr>
              <p:nvPr userDrawn="1"/>
            </p:nvSpPr>
            <p:spPr bwMode="hidden">
              <a:xfrm>
                <a:off x="1967" y="0"/>
                <a:ext cx="300" cy="4316"/>
              </a:xfrm>
              <a:custGeom>
                <a:avLst/>
                <a:gdLst/>
                <a:ahLst/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8" name="Freeform 16"/>
              <p:cNvSpPr>
                <a:spLocks/>
              </p:cNvSpPr>
              <p:nvPr userDrawn="1"/>
            </p:nvSpPr>
            <p:spPr bwMode="hidden">
              <a:xfrm>
                <a:off x="1566" y="0"/>
                <a:ext cx="425" cy="4316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49" name="Freeform 17"/>
              <p:cNvSpPr>
                <a:spLocks/>
              </p:cNvSpPr>
              <p:nvPr userDrawn="1"/>
            </p:nvSpPr>
            <p:spPr bwMode="hidden">
              <a:xfrm>
                <a:off x="1128" y="0"/>
                <a:ext cx="575" cy="4316"/>
              </a:xfrm>
              <a:custGeom>
                <a:avLst/>
                <a:gdLst/>
                <a:ahLst/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0" name="Freeform 18"/>
              <p:cNvSpPr>
                <a:spLocks/>
              </p:cNvSpPr>
              <p:nvPr userDrawn="1"/>
            </p:nvSpPr>
            <p:spPr bwMode="hidden">
              <a:xfrm>
                <a:off x="702" y="0"/>
                <a:ext cx="737" cy="4316"/>
              </a:xfrm>
              <a:custGeom>
                <a:avLst/>
                <a:gdLst/>
                <a:ahLst/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51" name="Freeform 19"/>
              <p:cNvSpPr>
                <a:spLocks/>
              </p:cNvSpPr>
              <p:nvPr userDrawn="1"/>
            </p:nvSpPr>
            <p:spPr bwMode="hidden">
              <a:xfrm>
                <a:off x="288" y="0"/>
                <a:ext cx="840" cy="4316"/>
              </a:xfrm>
              <a:custGeom>
                <a:avLst/>
                <a:gdLst/>
                <a:ahLst/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52" name="Freeform 20"/>
            <p:cNvSpPr>
              <a:spLocks/>
            </p:cNvSpPr>
            <p:nvPr/>
          </p:nvSpPr>
          <p:spPr bwMode="hidden">
            <a:xfrm>
              <a:off x="6" y="2901"/>
              <a:ext cx="606" cy="141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3" name="Freeform 21"/>
            <p:cNvSpPr>
              <a:spLocks/>
            </p:cNvSpPr>
            <p:nvPr/>
          </p:nvSpPr>
          <p:spPr bwMode="hidden">
            <a:xfrm>
              <a:off x="6" y="3890"/>
              <a:ext cx="228" cy="42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4" name="Freeform 22"/>
            <p:cNvSpPr>
              <a:spLocks/>
            </p:cNvSpPr>
            <p:nvPr/>
          </p:nvSpPr>
          <p:spPr bwMode="hidden">
            <a:xfrm>
              <a:off x="4776" y="0"/>
              <a:ext cx="984" cy="1786"/>
            </a:xfrm>
            <a:custGeom>
              <a:avLst/>
              <a:gdLst/>
              <a:ahLst/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5" name="Freeform 23"/>
            <p:cNvSpPr>
              <a:spLocks/>
            </p:cNvSpPr>
            <p:nvPr/>
          </p:nvSpPr>
          <p:spPr bwMode="hidden">
            <a:xfrm>
              <a:off x="5041" y="0"/>
              <a:ext cx="719" cy="845"/>
            </a:xfrm>
            <a:custGeom>
              <a:avLst/>
              <a:gdLst/>
              <a:ahLst/>
              <a:cxnLst>
                <a:cxn ang="0">
                  <a:pos x="717" y="845"/>
                </a:cxn>
                <a:cxn ang="0">
                  <a:pos x="717" y="821"/>
                </a:cxn>
                <a:cxn ang="0">
                  <a:pos x="574" y="605"/>
                </a:cxn>
                <a:cxn ang="0">
                  <a:pos x="406" y="396"/>
                </a:cxn>
                <a:cxn ang="0">
                  <a:pos x="221" y="192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209" y="198"/>
                </a:cxn>
                <a:cxn ang="0">
                  <a:pos x="400" y="408"/>
                </a:cxn>
                <a:cxn ang="0">
                  <a:pos x="568" y="623"/>
                </a:cxn>
                <a:cxn ang="0">
                  <a:pos x="717" y="845"/>
                </a:cxn>
                <a:cxn ang="0">
                  <a:pos x="717" y="845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6" name="Freeform 24"/>
            <p:cNvSpPr>
              <a:spLocks/>
            </p:cNvSpPr>
            <p:nvPr/>
          </p:nvSpPr>
          <p:spPr bwMode="hidden">
            <a:xfrm>
              <a:off x="5352" y="0"/>
              <a:ext cx="408" cy="414"/>
            </a:xfrm>
            <a:custGeom>
              <a:avLst/>
              <a:gdLst/>
              <a:ahLst/>
              <a:cxnLst>
                <a:cxn ang="0">
                  <a:pos x="407" y="414"/>
                </a:cxn>
                <a:cxn ang="0">
                  <a:pos x="407" y="396"/>
                </a:cxn>
                <a:cxn ang="0">
                  <a:pos x="222" y="19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08" y="102"/>
                </a:cxn>
                <a:cxn ang="0">
                  <a:pos x="216" y="204"/>
                </a:cxn>
                <a:cxn ang="0">
                  <a:pos x="407" y="414"/>
                </a:cxn>
                <a:cxn ang="0">
                  <a:pos x="407" y="414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7" name="Freeform 25"/>
            <p:cNvSpPr>
              <a:spLocks/>
            </p:cNvSpPr>
            <p:nvPr/>
          </p:nvSpPr>
          <p:spPr bwMode="hidden">
            <a:xfrm>
              <a:off x="6" y="0"/>
              <a:ext cx="858" cy="1409"/>
            </a:xfrm>
            <a:custGeom>
              <a:avLst/>
              <a:gdLst/>
              <a:ahLst/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8" name="Freeform 26"/>
            <p:cNvSpPr>
              <a:spLocks/>
            </p:cNvSpPr>
            <p:nvPr/>
          </p:nvSpPr>
          <p:spPr bwMode="hidden">
            <a:xfrm>
              <a:off x="6" y="0"/>
              <a:ext cx="588" cy="599"/>
            </a:xfrm>
            <a:custGeom>
              <a:avLst/>
              <a:gdLst/>
              <a:ahLst/>
              <a:cxnLst>
                <a:cxn ang="0">
                  <a:pos x="586" y="0"/>
                </a:cxn>
                <a:cxn ang="0">
                  <a:pos x="568" y="0"/>
                </a:cxn>
                <a:cxn ang="0">
                  <a:pos x="407" y="132"/>
                </a:cxn>
                <a:cxn ang="0">
                  <a:pos x="257" y="270"/>
                </a:cxn>
                <a:cxn ang="0">
                  <a:pos x="120" y="420"/>
                </a:cxn>
                <a:cxn ang="0">
                  <a:pos x="0" y="575"/>
                </a:cxn>
                <a:cxn ang="0">
                  <a:pos x="0" y="599"/>
                </a:cxn>
                <a:cxn ang="0">
                  <a:pos x="120" y="432"/>
                </a:cxn>
                <a:cxn ang="0">
                  <a:pos x="257" y="282"/>
                </a:cxn>
                <a:cxn ang="0">
                  <a:pos x="413" y="138"/>
                </a:cxn>
                <a:cxn ang="0">
                  <a:pos x="586" y="0"/>
                </a:cxn>
                <a:cxn ang="0">
                  <a:pos x="586" y="0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59" name="Freeform 27"/>
            <p:cNvSpPr>
              <a:spLocks/>
            </p:cNvSpPr>
            <p:nvPr/>
          </p:nvSpPr>
          <p:spPr bwMode="hidden">
            <a:xfrm>
              <a:off x="6" y="0"/>
              <a:ext cx="270" cy="252"/>
            </a:xfrm>
            <a:custGeom>
              <a:avLst/>
              <a:gdLst/>
              <a:ahLst/>
              <a:cxnLst>
                <a:cxn ang="0">
                  <a:pos x="269" y="0"/>
                </a:cxn>
                <a:cxn ang="0">
                  <a:pos x="251" y="0"/>
                </a:cxn>
                <a:cxn ang="0">
                  <a:pos x="120" y="114"/>
                </a:cxn>
                <a:cxn ang="0">
                  <a:pos x="60" y="174"/>
                </a:cxn>
                <a:cxn ang="0">
                  <a:pos x="0" y="234"/>
                </a:cxn>
                <a:cxn ang="0">
                  <a:pos x="0" y="252"/>
                </a:cxn>
                <a:cxn ang="0">
                  <a:pos x="126" y="120"/>
                </a:cxn>
                <a:cxn ang="0">
                  <a:pos x="269" y="0"/>
                </a:cxn>
                <a:cxn ang="0">
                  <a:pos x="269" y="0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5260" name="Line 28"/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1" name="Line 29"/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62" name="Line 30"/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95264" name="Line 32"/>
              <p:cNvSpPr>
                <a:spLocks noChangeShapeType="1"/>
              </p:cNvSpPr>
              <p:nvPr userDrawn="1"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5" name="Line 33"/>
              <p:cNvSpPr>
                <a:spLocks noChangeShapeType="1"/>
              </p:cNvSpPr>
              <p:nvPr userDrawn="1"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6" name="Line 34"/>
              <p:cNvSpPr>
                <a:spLocks noChangeShapeType="1"/>
              </p:cNvSpPr>
              <p:nvPr userDrawn="1"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7" name="Line 35"/>
              <p:cNvSpPr>
                <a:spLocks noChangeShapeType="1"/>
              </p:cNvSpPr>
              <p:nvPr userDrawn="1"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95268" name="Line 36"/>
              <p:cNvSpPr>
                <a:spLocks noChangeShapeType="1"/>
              </p:cNvSpPr>
              <p:nvPr userDrawn="1"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95269" name="Line 37"/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  <p:sp>
          <p:nvSpPr>
            <p:cNvPr id="95270" name="Line 38"/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5271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95272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02A61F13-3A6A-4396-9585-FEF5D409A38E}" type="datetime1">
              <a:rPr lang="ru-RU" smtClean="0"/>
              <a:pPr/>
              <a:t>27.02.2020</a:t>
            </a:fld>
            <a:endParaRPr lang="ru-RU" dirty="0"/>
          </a:p>
        </p:txBody>
      </p:sp>
      <p:sp>
        <p:nvSpPr>
          <p:cNvPr id="95273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ru-RU" dirty="0"/>
          </a:p>
        </p:txBody>
      </p:sp>
      <p:sp>
        <p:nvSpPr>
          <p:cNvPr id="95274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D78E1F81-96BF-4E13-BEC0-C92A3D59F9C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5275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5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5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1" grpId="0"/>
      <p:bldP spid="95275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27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ru.wikipedia.org/wiki/%D0%A2%D1%80%D0%B5%D1%83%D0%B3%D0%BE%D0%BB%D1%8C%D0%BD%D0%B0%D1%8F_%D0%BC%D0%B0%D1%82%D1%80%D0%B8%D1%86%D0%B0" TargetMode="External"/><Relationship Id="rId7" Type="http://schemas.openxmlformats.org/officeDocument/2006/relationships/hyperlink" Target="https://ru.wikipedia.org/wiki/%D0%9C%D0%B5%D1%82%D0%BE%D0%B4_%D0%93%D0%B0%D1%83%D1%81%D1%81%D0%B0" TargetMode="External"/><Relationship Id="rId2" Type="http://schemas.openxmlformats.org/officeDocument/2006/relationships/hyperlink" Target="https://ru.wikipedia.org/wiki/%D0%9C%D0%B0%D1%82%D1%80%D0%B8%D1%86%D0%B0_(%D0%BC%D0%B0%D1%82%D0%B5%D0%BC%D0%B0%D1%82%D0%B8%D0%BA%D0%B0)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%D0%9E%D0%BF%D1%80%D0%B5%D0%B4%D0%B5%D0%BB%D0%B8%D1%82%D0%B5%D0%BB%D1%8C" TargetMode="External"/><Relationship Id="rId5" Type="http://schemas.openxmlformats.org/officeDocument/2006/relationships/hyperlink" Target="https://ru.wikipedia.org/wiki/%D0%9E%D0%B1%D1%80%D0%B0%D1%89%D0%B5%D0%BD%D0%B8%D0%B5_%D0%BC%D0%B0%D1%82%D1%80%D0%B8%D1%86%D1%8B" TargetMode="External"/><Relationship Id="rId4" Type="http://schemas.openxmlformats.org/officeDocument/2006/relationships/hyperlink" Target="https://ru.wikipedia.org/wiki/%D0%A1%D0%B8%D1%81%D1%82%D0%B5%D0%BC%D0%B0_%D0%BB%D0%B8%D0%BD%D0%B5%D0%B9%D0%BD%D1%8B%D1%85_%D0%B0%D0%BB%D0%B3%D0%B5%D0%B1%D1%80%D0%B0%D0%B8%D1%87%D0%B5%D1%81%D0%BA%D0%B8%D1%85_%D1%83%D1%80%D0%B0%D0%B2%D0%BD%D0%B5%D0%BD%D0%B8%D0%B9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00034" y="1000108"/>
            <a:ext cx="820102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pPr algn="ctr"/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Численные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методы математической </a:t>
            </a:r>
            <a:r>
              <a:rPr lang="en-US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ru-RU" sz="4600" b="1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физики</a:t>
            </a:r>
            <a:endParaRPr lang="ru-RU" sz="4600" b="1" dirty="0">
              <a:solidFill>
                <a:schemeClr val="fol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14282" y="2979753"/>
            <a:ext cx="8534431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Курс лекций по дисциплине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«ЧММФ»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для 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специальности 1-40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05</a:t>
            </a:r>
            <a:r>
              <a:rPr lang="ru-RU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</a:t>
            </a: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01 «Информационные системы и технологии </a:t>
            </a:r>
          </a:p>
          <a:p>
            <a: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ru-RU" sz="2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(по направлениям)» </a:t>
            </a:r>
            <a:endParaRPr lang="ru-RU" sz="2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42988" y="71414"/>
            <a:ext cx="7345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Кафедра «Информационные технологии»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71472" y="5643578"/>
            <a:ext cx="78486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автор-составитель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ru-RU" sz="2400" dirty="0" smtClean="0"/>
              <a:t>Е.Г</a:t>
            </a:r>
            <a:r>
              <a:rPr lang="ru-RU" sz="2400" dirty="0"/>
              <a:t>. Стародубцев, доцент, канд. физ.-мат. наук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0"/>
            <a:ext cx="82868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b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Прямые (точные) и итерационные (приближенные) методы решения СЛАУ</a:t>
            </a:r>
            <a:endParaRPr lang="ru-RU" sz="3400" b="1" dirty="0">
              <a:solidFill>
                <a:srgbClr val="FFCC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7158" y="1456687"/>
            <a:ext cx="8643998" cy="533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Методы решения СЛАУ делятся на две группы - </a:t>
            </a:r>
            <a:r>
              <a:rPr lang="ru-RU" sz="3200" b="1" i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прямые (точные)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200" b="1" i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итерационные (приближенные)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200" b="1" i="1" u="sng" dirty="0" smtClean="0">
                <a:latin typeface="Times New Roman" pitchFamily="18" charset="0"/>
                <a:cs typeface="Times New Roman" pitchFamily="18" charset="0"/>
              </a:rPr>
              <a:t>Прямые методы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используют конечные формулы для вычисления неизвестных. Они дают решение после выполнения заранее известного числа операций. Эти методы просты и наиболее универсальны, т. е. пригодны для решения широкого класса СЛАУ. 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57158" y="-42665"/>
            <a:ext cx="8643998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Недостатки прямых методов решения СЛАУ</a:t>
            </a:r>
          </a:p>
          <a:p>
            <a:endParaRPr lang="ru-RU" sz="3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Требуют хранения в оперативной памяти компьютера </a:t>
            </a:r>
            <a:r>
              <a:rPr lang="ru-RU" sz="3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сразу всей матрицы СЛАУ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, и при больших значениях размерности системы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расходуется много места в памяти. </a:t>
            </a:r>
          </a:p>
          <a:p>
            <a:pPr marL="514350" indent="-514350"/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2)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Обычно не учитывают структуру матрицы СЛАУ </a:t>
            </a:r>
            <a:r>
              <a:rPr lang="ru-RU" sz="3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 большом числе нулевых элементов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в разреженных матрицах (например, клеточных или ленточных) эти элементы занимают место в памяти машины, и над ними проводятся арифметические действия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за исключением метода прогонки). </a:t>
            </a:r>
            <a:endParaRPr lang="ru-RU" sz="3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57158" y="-285776"/>
            <a:ext cx="864399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Недостатки прямых методов решения СЛАУ</a:t>
            </a:r>
          </a:p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3)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Накапливание погрешностей в процессе решения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, т.к. вычисления на любом этапе используют результаты предыдущих операций. 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Это плохо для больших СЛАУ, когда резко возрастает общее число операций, а также для плохо обусловленных систем, чувствительных к погрешностям. </a:t>
            </a:r>
          </a:p>
          <a:p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В связи с этим прямые методы используются </a:t>
            </a:r>
          </a:p>
          <a:p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обычно для не слишком больших (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&lt; 1000) СЛАУ с плотно заполненной матрицей системы и не близким к нулю определителем. </a:t>
            </a: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14350" indent="-514350"/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235464"/>
            <a:ext cx="8858280" cy="622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32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Итерационные методы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3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методы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последовательных приближений. В них задают некоторое приближенное решение - начальное  приближение. После этого с помощью некоторого алгоритма проводится один цикл вычислений, называемый </a:t>
            </a:r>
            <a:r>
              <a:rPr lang="ru-RU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итерацией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В результате итерации находят новое приближение. Итерации проводятся до получения решения с требуемой точностью. 	Алгоритмы решения СЛАУ с использованием итерационных методов обычно более сложные по сравнению с прямыми методами. Объем вычислений заранее определить трудно.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42876" y="0"/>
            <a:ext cx="8929718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Итерационные методы (ИМ) в ряде случаев лучше, т.к. они требуют хранения в памяти не всей матрицы системы, а лишь нескольких векторов с </a:t>
            </a:r>
            <a:r>
              <a:rPr lang="en-US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компонентами. Иногда элементы матрицы можно совсем не хранить, а вычислять их по мере необходимости. </a:t>
            </a:r>
          </a:p>
          <a:p>
            <a:pPr>
              <a:lnSpc>
                <a:spcPct val="110000"/>
              </a:lnSpc>
            </a:pPr>
            <a:r>
              <a:rPr lang="ru-RU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	Погрешности  окончательных результатов при ИМ не накапливаются, т.к. точность вычислений в каждой итерации определяется лишь результатами предыдущей итерации и практически не зависит от ранее выполненных вычислений. Поэтому ИМ особенно полезны в случае большого числа уравнений, а также плохо обусловленных систем.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00084" y="214290"/>
            <a:ext cx="887251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Точные методы</a:t>
            </a:r>
            <a:r>
              <a:rPr kumimoji="0" lang="ru-RU" sz="3600" b="1" i="0" strike="noStrike" kern="0" cap="none" spc="0" normalizeH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решения СЛАУ –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u="sng" kern="0" baseline="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метод Гаусса</a:t>
            </a:r>
            <a:endParaRPr kumimoji="0" lang="ru-RU" sz="3600" b="1" i="0" u="sng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171" t="9716" r="11263" b="65049"/>
          <a:stretch>
            <a:fillRect/>
          </a:stretch>
        </p:blipFill>
        <p:spPr bwMode="auto">
          <a:xfrm>
            <a:off x="71406" y="1762732"/>
            <a:ext cx="9072594" cy="3250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3636" t="15828" r="12337" b="26948"/>
          <a:stretch>
            <a:fillRect/>
          </a:stretch>
        </p:blipFill>
        <p:spPr bwMode="auto">
          <a:xfrm>
            <a:off x="71406" y="71413"/>
            <a:ext cx="9072594" cy="638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4331" t="39411" r="12101" b="18789"/>
          <a:stretch>
            <a:fillRect/>
          </a:stretch>
        </p:blipFill>
        <p:spPr bwMode="auto">
          <a:xfrm>
            <a:off x="71406" y="142851"/>
            <a:ext cx="9072594" cy="494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3448" t="12931" r="12068" b="30172"/>
          <a:stretch>
            <a:fillRect/>
          </a:stretch>
        </p:blipFill>
        <p:spPr bwMode="auto">
          <a:xfrm>
            <a:off x="71406" y="71413"/>
            <a:ext cx="9072594" cy="652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3505" t="27733" r="12218" b="8360"/>
          <a:stretch>
            <a:fillRect/>
          </a:stretch>
        </p:blipFill>
        <p:spPr bwMode="auto">
          <a:xfrm>
            <a:off x="71438" y="71438"/>
            <a:ext cx="9072594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57180" y="146035"/>
            <a:ext cx="9329774" cy="1139825"/>
          </a:xfrm>
        </p:spPr>
        <p:txBody>
          <a:bodyPr/>
          <a:lstStyle/>
          <a:p>
            <a:r>
              <a:rPr lang="ru-RU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ТЕМА </a:t>
            </a:r>
            <a:r>
              <a:rPr lang="en-US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3600" b="1" dirty="0" smtClean="0">
                <a:solidFill>
                  <a:srgbClr val="FFCC6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3600" b="1" cap="all" dirty="0" smtClean="0"/>
              <a:t> </a:t>
            </a:r>
            <a:r>
              <a:rPr lang="ru-RU" sz="3600" b="1" u="sng" cap="all" dirty="0" smtClean="0">
                <a:solidFill>
                  <a:srgbClr val="FFCC66"/>
                </a:solidFill>
              </a:rPr>
              <a:t>численные  методы </a:t>
            </a:r>
            <a:br>
              <a:rPr lang="ru-RU" sz="3600" b="1" u="sng" cap="all" dirty="0" smtClean="0">
                <a:solidFill>
                  <a:srgbClr val="FFCC66"/>
                </a:solidFill>
              </a:rPr>
            </a:br>
            <a:r>
              <a:rPr lang="ru-RU" sz="3600" b="1" u="sng" cap="all" dirty="0" smtClean="0">
                <a:solidFill>
                  <a:srgbClr val="FFCC66"/>
                </a:solidFill>
              </a:rPr>
              <a:t>решения  </a:t>
            </a:r>
            <a:r>
              <a:rPr lang="ru-RU" sz="3600" b="1" u="sng" cap="all" dirty="0" err="1" smtClean="0">
                <a:solidFill>
                  <a:srgbClr val="FFCC66"/>
                </a:solidFill>
              </a:rPr>
              <a:t>слау</a:t>
            </a:r>
            <a:endParaRPr lang="ru-RU" sz="3600" u="sng" dirty="0">
              <a:solidFill>
                <a:srgbClr val="FFCC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285720" y="1643050"/>
            <a:ext cx="8715436" cy="4214842"/>
          </a:xfrm>
        </p:spPr>
        <p:txBody>
          <a:bodyPr/>
          <a:lstStyle/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Предмет и задачи линейной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aлгебры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Точные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прямые) и приближенные (итерационные) методы решения систем линейных алгебраических уравнений (СЛАУ).</a:t>
            </a: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Точные методы решения СЛАУ: Гаусса,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LU-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разложения, прогонки. </a:t>
            </a:r>
          </a:p>
          <a:p>
            <a:pPr marL="0" indent="5400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Приближенные методы решения СЛАУ: простой итерации, Гаусса-Зейделя.</a:t>
            </a:r>
            <a:endParaRPr lang="ru-RU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3932" t="25542" r="14550" b="57043"/>
          <a:stretch>
            <a:fillRect/>
          </a:stretch>
        </p:blipFill>
        <p:spPr bwMode="auto">
          <a:xfrm>
            <a:off x="71406" y="71414"/>
            <a:ext cx="9072594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41796" t="73143" r="14550" b="17569"/>
          <a:stretch>
            <a:fillRect/>
          </a:stretch>
        </p:blipFill>
        <p:spPr bwMode="auto">
          <a:xfrm>
            <a:off x="642910" y="2500306"/>
            <a:ext cx="850112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17530" t="17753" r="50819" b="18767"/>
          <a:stretch>
            <a:fillRect/>
          </a:stretch>
        </p:blipFill>
        <p:spPr bwMode="auto">
          <a:xfrm>
            <a:off x="71438" y="500042"/>
            <a:ext cx="4071934" cy="630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-32" y="-71462"/>
            <a:ext cx="9286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Алгоритм  метода  Гаусса – начало: прямой ход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3372" y="579382"/>
            <a:ext cx="500066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 1-й цикл с переменной цикла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реализует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прямой ход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цикл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обратный ход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метода. 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 Индексы: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номер неизвестного, 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которое исключается из оставшихся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уравнений при прямом ходе (а также номер того уравнения, с помощью которого исключается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 i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 и номер неизвестного, которое определяется из </a:t>
            </a:r>
            <a:r>
              <a:rPr lang="en-US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-го уравнения при обратном ходе;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номер уравнения, из которого исключается неизвестное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="1" i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при прямом ходе;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номер столбца при прямом ходе и номер уже найденного неизвестного при обратном ходе.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1406" y="-24"/>
            <a:ext cx="8929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Алгоритм  метода  Гаусса – продолжение: обратный ход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16116" t="37190" r="50413" b="19421"/>
          <a:stretch>
            <a:fillRect/>
          </a:stretch>
        </p:blipFill>
        <p:spPr bwMode="auto">
          <a:xfrm>
            <a:off x="1714480" y="1142983"/>
            <a:ext cx="5429288" cy="563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1406" y="129581"/>
            <a:ext cx="892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Алгоритм  метода  Гаусса – пример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47289" r="14550" b="18576"/>
          <a:stretch>
            <a:fillRect/>
          </a:stretch>
        </p:blipFill>
        <p:spPr bwMode="auto">
          <a:xfrm>
            <a:off x="71406" y="857232"/>
            <a:ext cx="9072594" cy="437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1406" y="-24"/>
            <a:ext cx="892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Алгоритм  метода  Гаусса – пример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14572" t="15000" r="15142" b="30546"/>
          <a:stretch>
            <a:fillRect/>
          </a:stretch>
        </p:blipFill>
        <p:spPr bwMode="auto">
          <a:xfrm>
            <a:off x="-32" y="642918"/>
            <a:ext cx="9144032" cy="60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1406" y="129581"/>
            <a:ext cx="8929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Алгоритм  метода  Гаусса – пример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4572" t="69238" r="15142" b="8625"/>
          <a:stretch>
            <a:fillRect/>
          </a:stretch>
        </p:blipFill>
        <p:spPr bwMode="auto">
          <a:xfrm>
            <a:off x="-32" y="1142984"/>
            <a:ext cx="914403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3740" t="10852" r="12454" b="39710"/>
          <a:stretch>
            <a:fillRect/>
          </a:stretch>
        </p:blipFill>
        <p:spPr bwMode="auto">
          <a:xfrm>
            <a:off x="71406" y="1428735"/>
            <a:ext cx="9072594" cy="528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271490" y="0"/>
            <a:ext cx="887251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Точные методы</a:t>
            </a:r>
            <a:r>
              <a:rPr kumimoji="0" lang="ru-RU" sz="3600" b="1" i="0" strike="noStrike" kern="0" cap="none" spc="0" normalizeH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решения СЛАУ –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u="sng" kern="0" baseline="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метод </a:t>
            </a:r>
            <a:r>
              <a:rPr lang="en-US" sz="3600" b="1" u="sng" kern="0" baseline="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LU-</a:t>
            </a:r>
            <a:r>
              <a:rPr lang="ru-RU" sz="3600" b="1" u="sng" kern="0" baseline="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разложения</a:t>
            </a:r>
            <a:endParaRPr kumimoji="0" lang="ru-RU" sz="3600" b="1" i="0" u="sng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13375" t="26943" r="13057" b="21328"/>
          <a:stretch>
            <a:fillRect/>
          </a:stretch>
        </p:blipFill>
        <p:spPr bwMode="auto">
          <a:xfrm>
            <a:off x="-32" y="40004"/>
            <a:ext cx="9072594" cy="5909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13125" t="28125" r="12812" b="57812"/>
          <a:stretch>
            <a:fillRect/>
          </a:stretch>
        </p:blipFill>
        <p:spPr bwMode="auto">
          <a:xfrm>
            <a:off x="71406" y="71414"/>
            <a:ext cx="9072594" cy="137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 l="13448" t="11638" r="13103" b="28879"/>
          <a:stretch>
            <a:fillRect/>
          </a:stretch>
        </p:blipFill>
        <p:spPr bwMode="auto">
          <a:xfrm>
            <a:off x="357157" y="1500174"/>
            <a:ext cx="8429685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29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13505" t="10440" r="12218" b="15594"/>
          <a:stretch>
            <a:fillRect/>
          </a:stretch>
        </p:blipFill>
        <p:spPr bwMode="auto">
          <a:xfrm>
            <a:off x="214282" y="71414"/>
            <a:ext cx="8715436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28646" y="71414"/>
            <a:ext cx="8872510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Предмет и задачи линейной алгебры</a:t>
            </a:r>
            <a:endParaRPr kumimoji="0" lang="ru-RU" sz="3600" b="1" i="0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71406" y="1052736"/>
            <a:ext cx="9072626" cy="4752528"/>
            <a:chOff x="71406" y="1071546"/>
            <a:chExt cx="9072626" cy="4429156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856" t="17752" r="3254" b="44526"/>
            <a:stretch>
              <a:fillRect/>
            </a:stretch>
          </p:blipFill>
          <p:spPr bwMode="auto">
            <a:xfrm>
              <a:off x="71438" y="1071546"/>
              <a:ext cx="9072594" cy="357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69" t="8728" r="86805" b="75739"/>
            <a:stretch>
              <a:fillRect/>
            </a:stretch>
          </p:blipFill>
          <p:spPr bwMode="auto">
            <a:xfrm>
              <a:off x="71406" y="4786322"/>
              <a:ext cx="714380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13554" t="20331" r="12349" b="50301"/>
          <a:stretch>
            <a:fillRect/>
          </a:stretch>
        </p:blipFill>
        <p:spPr bwMode="auto">
          <a:xfrm>
            <a:off x="71406" y="642918"/>
            <a:ext cx="9072594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271490" y="-71462"/>
            <a:ext cx="887251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Точные методы</a:t>
            </a:r>
            <a:r>
              <a:rPr kumimoji="0" lang="ru-RU" sz="3600" b="1" i="0" strike="noStrike" kern="0" cap="none" spc="0" normalizeH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решения СЛАУ – </a:t>
            </a:r>
          </a:p>
          <a:p>
            <a:pPr marL="0" marR="0" lvl="0" indent="0" algn="ctr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u="sng" kern="0" baseline="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метод прогонки</a:t>
            </a:r>
            <a:endParaRPr kumimoji="0" lang="ru-RU" sz="3600" b="1" i="0" u="sng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 l="14861" t="16254" r="14550" b="25172"/>
          <a:stretch>
            <a:fillRect/>
          </a:stretch>
        </p:blipFill>
        <p:spPr bwMode="auto">
          <a:xfrm>
            <a:off x="142844" y="928670"/>
            <a:ext cx="8786874" cy="592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32</a:t>
            </a:fld>
            <a:endParaRPr lang="ru-RU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 l="14679" t="57011" r="14864" b="22719"/>
          <a:stretch>
            <a:fillRect/>
          </a:stretch>
        </p:blipFill>
        <p:spPr bwMode="auto">
          <a:xfrm>
            <a:off x="-32" y="71438"/>
            <a:ext cx="9144032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33</a:t>
            </a:fld>
            <a:endParaRPr lang="ru-R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 l="13505" t="13264" r="14147" b="15594"/>
          <a:stretch>
            <a:fillRect/>
          </a:stretch>
        </p:blipFill>
        <p:spPr bwMode="auto">
          <a:xfrm>
            <a:off x="302702" y="71414"/>
            <a:ext cx="8627016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34</a:t>
            </a:fld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13311" t="23037" r="15016" b="10409"/>
          <a:stretch>
            <a:fillRect/>
          </a:stretch>
        </p:blipFill>
        <p:spPr bwMode="auto">
          <a:xfrm>
            <a:off x="71438" y="-24"/>
            <a:ext cx="9072594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857356" y="-24"/>
            <a:ext cx="6500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Алгоритм  метода  прогонки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 l="13688" t="18536" r="14448" b="13022"/>
          <a:stretch>
            <a:fillRect/>
          </a:stretch>
        </p:blipFill>
        <p:spPr bwMode="auto">
          <a:xfrm>
            <a:off x="500034" y="571480"/>
            <a:ext cx="8215370" cy="625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00084" y="71414"/>
            <a:ext cx="887251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Приближенные методы</a:t>
            </a:r>
            <a:r>
              <a:rPr kumimoji="0" lang="ru-RU" sz="3600" b="1" i="0" strike="noStrike" kern="0" cap="none" spc="0" normalizeH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решения СЛАУ –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u="sng" kern="0" baseline="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метод простой итерации</a:t>
            </a:r>
            <a:endParaRPr kumimoji="0" lang="ru-RU" sz="3600" b="1" i="0" u="sng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3770" t="24218" r="14426" b="46477"/>
          <a:stretch>
            <a:fillRect/>
          </a:stretch>
        </p:blipFill>
        <p:spPr bwMode="auto">
          <a:xfrm>
            <a:off x="0" y="1428736"/>
            <a:ext cx="9143999" cy="45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3770" t="53349" r="14426" b="11475"/>
          <a:stretch>
            <a:fillRect/>
          </a:stretch>
        </p:blipFill>
        <p:spPr bwMode="auto">
          <a:xfrm>
            <a:off x="1" y="142852"/>
            <a:ext cx="9144000" cy="4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38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-32" y="142852"/>
            <a:ext cx="9144032" cy="5518396"/>
            <a:chOff x="-32" y="142852"/>
            <a:chExt cx="9144032" cy="471490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540" t="16963" r="13731" b="67286"/>
            <a:stretch>
              <a:fillRect/>
            </a:stretch>
          </p:blipFill>
          <p:spPr bwMode="auto">
            <a:xfrm>
              <a:off x="0" y="142852"/>
              <a:ext cx="9144000" cy="1800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540" t="49516" r="13731" b="22455"/>
            <a:stretch>
              <a:fillRect/>
            </a:stretch>
          </p:blipFill>
          <p:spPr bwMode="auto">
            <a:xfrm>
              <a:off x="-32" y="1857364"/>
              <a:ext cx="9144032" cy="3000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200084" y="-24"/>
            <a:ext cx="887251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strike="noStrike" kern="0" cap="none" spc="0" normalizeH="0" baseline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Приближенные методы</a:t>
            </a:r>
            <a:r>
              <a:rPr kumimoji="0" lang="ru-RU" sz="3600" b="1" i="0" strike="noStrike" kern="0" cap="none" spc="0" normalizeH="0" noProof="0" dirty="0" smtClean="0">
                <a:ln>
                  <a:noFill/>
                </a:ln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решения СЛАУ – 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u="sng" kern="0" baseline="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метод Гаусса-Зейделя</a:t>
            </a:r>
            <a:endParaRPr kumimoji="0" lang="ru-RU" sz="3600" b="1" i="0" u="sng" strike="noStrike" kern="0" cap="none" spc="0" normalizeH="0" baseline="0" noProof="0" dirty="0">
              <a:ln>
                <a:noFill/>
              </a:ln>
              <a:solidFill>
                <a:srgbClr val="FFCC6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718" t="12265" r="14635" b="27636"/>
          <a:stretch>
            <a:fillRect/>
          </a:stretch>
        </p:blipFill>
        <p:spPr bwMode="auto">
          <a:xfrm>
            <a:off x="214282" y="1071546"/>
            <a:ext cx="8715436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4189" t="9738" r="3715" b="8783"/>
          <a:stretch>
            <a:fillRect/>
          </a:stretch>
        </p:blipFill>
        <p:spPr bwMode="auto">
          <a:xfrm>
            <a:off x="214282" y="-24"/>
            <a:ext cx="8786874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40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71405" y="71414"/>
            <a:ext cx="9070695" cy="6357982"/>
            <a:chOff x="71405" y="71414"/>
            <a:chExt cx="9070695" cy="612345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825" t="37064" r="14535" b="22601"/>
            <a:stretch>
              <a:fillRect/>
            </a:stretch>
          </p:blipFill>
          <p:spPr bwMode="auto">
            <a:xfrm>
              <a:off x="71405" y="71414"/>
              <a:ext cx="9070695" cy="4572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4890" t="14592" r="29960" b="72276"/>
            <a:stretch>
              <a:fillRect/>
            </a:stretch>
          </p:blipFill>
          <p:spPr bwMode="auto">
            <a:xfrm>
              <a:off x="71406" y="4643446"/>
              <a:ext cx="8143932" cy="1551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41</a:t>
            </a:fld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4697" t="28098" r="15273" b="16787"/>
          <a:stretch>
            <a:fillRect/>
          </a:stretch>
        </p:blipFill>
        <p:spPr bwMode="auto">
          <a:xfrm>
            <a:off x="71406" y="71414"/>
            <a:ext cx="9076828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42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4196" t="17261" r="14825" b="36119"/>
          <a:stretch>
            <a:fillRect/>
          </a:stretch>
        </p:blipFill>
        <p:spPr bwMode="auto">
          <a:xfrm>
            <a:off x="71406" y="71414"/>
            <a:ext cx="9072594" cy="57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43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71438" y="71413"/>
            <a:ext cx="9072594" cy="6237907"/>
            <a:chOff x="71406" y="-25"/>
            <a:chExt cx="9072594" cy="585791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3907" t="19868" r="14569" b="57781"/>
            <a:stretch>
              <a:fillRect/>
            </a:stretch>
          </p:blipFill>
          <p:spPr bwMode="auto">
            <a:xfrm>
              <a:off x="71406" y="-25"/>
              <a:ext cx="9072594" cy="2714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3907" t="59603" r="14569" b="13079"/>
            <a:stretch>
              <a:fillRect/>
            </a:stretch>
          </p:blipFill>
          <p:spPr bwMode="auto">
            <a:xfrm>
              <a:off x="71406" y="2714620"/>
              <a:ext cx="9072594" cy="3143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7554" y="71414"/>
            <a:ext cx="250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Литература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4282" y="505406"/>
            <a:ext cx="864399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1</a:t>
            </a:r>
            <a:r>
              <a:rPr lang="ru-RU" dirty="0" smtClean="0"/>
              <a:t>. </a:t>
            </a:r>
            <a:r>
              <a:rPr lang="ru-RU" dirty="0" err="1" smtClean="0"/>
              <a:t>Турчак</a:t>
            </a:r>
            <a:r>
              <a:rPr lang="ru-RU" dirty="0" smtClean="0"/>
              <a:t> Л.И., Плотников П.В. Основы численных методов: Учебное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/>
              <a:t>пособие. — 2-е изд. — М.: ФИЗМАТЛИТ, 2003. — 304 с. 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4282" y="3068960"/>
            <a:ext cx="86439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</a:t>
            </a:r>
            <a:r>
              <a:rPr lang="ru-RU" dirty="0" smtClean="0"/>
              <a:t>. Макаров Е.Г.  </a:t>
            </a:r>
            <a:r>
              <a:rPr lang="en-US" dirty="0" err="1" smtClean="0"/>
              <a:t>Mathcad</a:t>
            </a:r>
            <a:r>
              <a:rPr lang="ru-RU" dirty="0" smtClean="0"/>
              <a:t>: Учебный курс (+</a:t>
            </a:r>
            <a:r>
              <a:rPr lang="en-US" dirty="0" smtClean="0"/>
              <a:t>CD). – </a:t>
            </a:r>
            <a:r>
              <a:rPr lang="ru-RU" dirty="0" smtClean="0"/>
              <a:t>СПб.: Питер, 2009. – 384 с.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1652607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ru-RU" dirty="0" smtClean="0"/>
              <a:t>. В.В. </a:t>
            </a:r>
            <a:r>
              <a:rPr lang="ru-RU" dirty="0" err="1" smtClean="0"/>
              <a:t>Комраков</a:t>
            </a:r>
            <a:r>
              <a:rPr lang="ru-RU" dirty="0" smtClean="0"/>
              <a:t>. ЧИСЛЕННЫЕ МЕТОДЫ МАТЕМАТИЧЕСКОЙ ФИЗИКИ Курс лекций по одноименной дисциплине для студентов специальности 1-40 01 02 Информационные системы и 1технологи (по направлениям). - Гомель, ГГТУ им. П.О. Сухого, 2013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42844" y="-71462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Дополнение – примеры расчетов </a:t>
            </a:r>
            <a:endParaRPr lang="en-US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 пакете </a:t>
            </a:r>
            <a:r>
              <a:rPr lang="en-US" sz="3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Mathcad</a:t>
            </a:r>
            <a:endParaRPr lang="ru-RU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6027" t="26076" r="14701" b="29221"/>
          <a:stretch>
            <a:fillRect/>
          </a:stretch>
        </p:blipFill>
        <p:spPr bwMode="auto">
          <a:xfrm>
            <a:off x="71406" y="1643049"/>
            <a:ext cx="9072594" cy="500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-71470" y="1000108"/>
            <a:ext cx="9358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Основные операции и функции для обработки массивов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46</a:t>
            </a:fld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22750" t="11875" r="38922" b="59051"/>
          <a:stretch>
            <a:fillRect/>
          </a:stretch>
        </p:blipFill>
        <p:spPr bwMode="auto">
          <a:xfrm>
            <a:off x="71406" y="357165"/>
            <a:ext cx="9072594" cy="578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2470" t="30648" r="48726" b="26354"/>
          <a:stretch>
            <a:fillRect/>
          </a:stretch>
        </p:blipFill>
        <p:spPr bwMode="auto">
          <a:xfrm>
            <a:off x="1571604" y="71438"/>
            <a:ext cx="6111483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48</a:t>
            </a:fld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22734" t="76145" r="51647" b="17192"/>
          <a:stretch>
            <a:fillRect/>
          </a:stretch>
        </p:blipFill>
        <p:spPr bwMode="auto">
          <a:xfrm>
            <a:off x="1249632" y="142852"/>
            <a:ext cx="6179888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1639" t="10688" r="39016" b="58197"/>
          <a:stretch>
            <a:fillRect/>
          </a:stretch>
        </p:blipFill>
        <p:spPr bwMode="auto">
          <a:xfrm>
            <a:off x="472595" y="1571612"/>
            <a:ext cx="8242809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49</a:t>
            </a:fld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2582" t="43119" r="39273" b="32055"/>
          <a:stretch>
            <a:fillRect/>
          </a:stretch>
        </p:blipFill>
        <p:spPr bwMode="auto">
          <a:xfrm>
            <a:off x="71405" y="71414"/>
            <a:ext cx="9055617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5022" t="13255" r="2798" b="3902"/>
          <a:stretch>
            <a:fillRect/>
          </a:stretch>
        </p:blipFill>
        <p:spPr bwMode="auto">
          <a:xfrm>
            <a:off x="285720" y="71413"/>
            <a:ext cx="8715436" cy="6740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50</a:t>
            </a:fld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2581" t="52786" r="38709" b="15322"/>
          <a:stretch>
            <a:fillRect/>
          </a:stretch>
        </p:blipFill>
        <p:spPr bwMode="auto">
          <a:xfrm>
            <a:off x="71406" y="71414"/>
            <a:ext cx="9104650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51</a:t>
            </a:fld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22581" t="81712" r="38709" b="16064"/>
          <a:stretch>
            <a:fillRect/>
          </a:stretch>
        </p:blipFill>
        <p:spPr bwMode="auto">
          <a:xfrm>
            <a:off x="71406" y="214290"/>
            <a:ext cx="910465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21502" t="7850" r="39590" b="63993"/>
          <a:stretch>
            <a:fillRect/>
          </a:stretch>
        </p:blipFill>
        <p:spPr bwMode="auto">
          <a:xfrm>
            <a:off x="71406" y="785794"/>
            <a:ext cx="9007682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52</a:t>
            </a:fld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2737" t="36810" r="36503" b="36733"/>
          <a:stretch>
            <a:fillRect/>
          </a:stretch>
        </p:blipFill>
        <p:spPr bwMode="auto">
          <a:xfrm>
            <a:off x="-32" y="71414"/>
            <a:ext cx="914403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53</a:t>
            </a:fld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25925" r="35312" b="13281"/>
          <a:stretch>
            <a:fillRect/>
          </a:stretch>
        </p:blipFill>
        <p:spPr bwMode="auto">
          <a:xfrm>
            <a:off x="71405" y="-24"/>
            <a:ext cx="9026447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54</a:t>
            </a:fld>
            <a:endParaRPr lang="ru-R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t="25542" r="42415" b="15247"/>
          <a:stretch>
            <a:fillRect/>
          </a:stretch>
        </p:blipFill>
        <p:spPr bwMode="auto">
          <a:xfrm>
            <a:off x="465104" y="-24"/>
            <a:ext cx="8250300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55</a:t>
            </a:fld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22500" t="30469" r="36250" b="54297"/>
          <a:stretch>
            <a:fillRect/>
          </a:stretch>
        </p:blipFill>
        <p:spPr bwMode="auto">
          <a:xfrm>
            <a:off x="71406" y="285727"/>
            <a:ext cx="9072594" cy="307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56</a:t>
            </a:fld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2074" t="47716" r="46822" b="12207"/>
          <a:stretch>
            <a:fillRect/>
          </a:stretch>
        </p:blipFill>
        <p:spPr bwMode="auto">
          <a:xfrm>
            <a:off x="1214414" y="18411"/>
            <a:ext cx="6572296" cy="6774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57</a:t>
            </a:fld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2769" t="43362" r="40014" b="21772"/>
          <a:stretch>
            <a:fillRect/>
          </a:stretch>
        </p:blipFill>
        <p:spPr bwMode="auto">
          <a:xfrm>
            <a:off x="71438" y="-24"/>
            <a:ext cx="9072594" cy="679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58</a:t>
            </a:fld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29692" r="28739" b="31818"/>
          <a:stretch>
            <a:fillRect/>
          </a:stretch>
        </p:blipFill>
        <p:spPr bwMode="auto">
          <a:xfrm>
            <a:off x="71405" y="214290"/>
            <a:ext cx="9093037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59</a:t>
            </a:fld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t="35246" r="53521" b="23124"/>
          <a:stretch>
            <a:fillRect/>
          </a:stretch>
        </p:blipFill>
        <p:spPr bwMode="auto">
          <a:xfrm>
            <a:off x="-32" y="71414"/>
            <a:ext cx="9072594" cy="6643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844" t="36672" r="3469" b="23107"/>
          <a:stretch>
            <a:fillRect/>
          </a:stretch>
        </p:blipFill>
        <p:spPr bwMode="auto">
          <a:xfrm>
            <a:off x="0" y="71413"/>
            <a:ext cx="9144000" cy="4286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14282" y="71414"/>
            <a:ext cx="8715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LU-разложение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 (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LU-декомпозиция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 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LU-факторизация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) — представление 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  <a:hlinkClick r:id="rId2" tooltip="Матрица (математика)"/>
              </a:rPr>
              <a:t>матрицы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 A в виде произведения двух матриц, A=LU, где L — 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  <a:hlinkClick r:id="rId3" tooltip="Треугольная матрица"/>
              </a:rPr>
              <a:t>нижняя треугольная матрица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а  U — верхняя треугольная матрица.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LU-разложение используется для решения 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  <a:hlinkClick r:id="rId4" tooltip="Система линейных алгебраических уравнений"/>
              </a:rPr>
              <a:t>систем линейных уравнений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 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  <a:hlinkClick r:id="rId5" tooltip="Обращение матрицы"/>
              </a:rPr>
              <a:t>обращения матриц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 и вычисления 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  <a:hlinkClick r:id="rId6" tooltip="Определитель"/>
              </a:rPr>
              <a:t>определителя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Этот метод является одной из разновидностей 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  <a:hlinkClick r:id="rId7" tooltip="Метод Гаусса"/>
              </a:rPr>
              <a:t>метода Гаусса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8" cstate="print"/>
          <a:srcRect l="78971" t="54455" r="3694" b="38190"/>
          <a:stretch>
            <a:fillRect/>
          </a:stretch>
        </p:blipFill>
        <p:spPr bwMode="auto">
          <a:xfrm>
            <a:off x="1428728" y="4357694"/>
            <a:ext cx="63156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8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84255" y="714356"/>
            <a:ext cx="8916901" cy="5839116"/>
            <a:chOff x="84255" y="714356"/>
            <a:chExt cx="8916901" cy="583911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5088" t="48694" r="32606" b="19530"/>
            <a:stretch>
              <a:fillRect/>
            </a:stretch>
          </p:blipFill>
          <p:spPr bwMode="auto">
            <a:xfrm>
              <a:off x="84255" y="714356"/>
              <a:ext cx="7937327" cy="4071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9464" t="47779" r="2430" b="23302"/>
            <a:stretch>
              <a:fillRect/>
            </a:stretch>
          </p:blipFill>
          <p:spPr bwMode="auto">
            <a:xfrm>
              <a:off x="5357818" y="2143116"/>
              <a:ext cx="3643338" cy="4410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" name="TextBox 4"/>
          <p:cNvSpPr txBox="1"/>
          <p:nvPr/>
        </p:nvSpPr>
        <p:spPr>
          <a:xfrm>
            <a:off x="2500298" y="0"/>
            <a:ext cx="371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Решение СЛАУ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E1F81-96BF-4E13-BEC0-C92A3D59F9CC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78328" t="57431" r="2847" b="12479"/>
          <a:stretch>
            <a:fillRect/>
          </a:stretch>
        </p:blipFill>
        <p:spPr bwMode="auto">
          <a:xfrm>
            <a:off x="428596" y="1726189"/>
            <a:ext cx="3901481" cy="4988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357290" y="0"/>
            <a:ext cx="6500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Задачи нахождения собственных значений и собственных векторов для векторных пространств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77698" t="57595" r="2877" b="12319"/>
          <a:stretch>
            <a:fillRect/>
          </a:stretch>
        </p:blipFill>
        <p:spPr bwMode="auto">
          <a:xfrm>
            <a:off x="4714875" y="1714488"/>
            <a:ext cx="4035759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лобус">
  <a:themeElements>
    <a:clrScheme name="Глобус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Глобус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Глобус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Глобус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0F0F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Lecture_1_584</Template>
  <TotalTime>3435</TotalTime>
  <Words>448</Words>
  <Application>Microsoft Office PowerPoint</Application>
  <PresentationFormat>Экран (4:3)</PresentationFormat>
  <Paragraphs>128</Paragraphs>
  <Slides>59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0" baseType="lpstr">
      <vt:lpstr>Глобус</vt:lpstr>
      <vt:lpstr>Слайд 1</vt:lpstr>
      <vt:lpstr>ТЕМА 2. численные  методы  решения  слау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5</dc:title>
  <dc:creator>Admin</dc:creator>
  <cp:lastModifiedBy>User</cp:lastModifiedBy>
  <cp:revision>658</cp:revision>
  <dcterms:created xsi:type="dcterms:W3CDTF">2014-04-18T15:41:07Z</dcterms:created>
  <dcterms:modified xsi:type="dcterms:W3CDTF">2020-02-27T18:30:20Z</dcterms:modified>
</cp:coreProperties>
</file>